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5" r:id="rId2"/>
    <p:sldId id="277" r:id="rId3"/>
    <p:sldId id="287" r:id="rId4"/>
    <p:sldId id="290" r:id="rId5"/>
    <p:sldId id="281" r:id="rId6"/>
    <p:sldId id="282" r:id="rId7"/>
    <p:sldId id="288" r:id="rId8"/>
    <p:sldId id="286" r:id="rId9"/>
    <p:sldId id="291" r:id="rId10"/>
    <p:sldId id="289" r:id="rId11"/>
    <p:sldId id="27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15" autoAdjust="0"/>
    <p:restoredTop sz="85429" autoAdjust="0"/>
  </p:normalViewPr>
  <p:slideViewPr>
    <p:cSldViewPr snapToGrid="0">
      <p:cViewPr varScale="1">
        <p:scale>
          <a:sx n="94" d="100"/>
          <a:sy n="94" d="100"/>
        </p:scale>
        <p:origin x="8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8C415-131B-470B-9DF3-A0CD15EFCCD0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01ABF-3C42-4CD3-81F3-8B89A628B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78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C4A24-3AAE-43B7-B0CF-7024A301F75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3082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While not as effective as optimal interventions, suboptimal interventions are still capable of reducing peak prevalence and attack rate over a wider, more achievable parameter space.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01ABF-3C42-4CD3-81F3-8B89A628B77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1839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Cut down bullet points</a:t>
            </a:r>
          </a:p>
          <a:p>
            <a:endParaRPr lang="en-GB" dirty="0"/>
          </a:p>
          <a:p>
            <a:r>
              <a:rPr lang="en-GB" dirty="0"/>
              <a:t>The last bullet point needs to be specified to not just be the introduction of NPIs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01ABF-3C42-4CD3-81F3-8B89A628B77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230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Including the identification of robust intervention measures</a:t>
            </a:r>
          </a:p>
          <a:p>
            <a:r>
              <a:rPr lang="en-GB" dirty="0"/>
              <a:t>What is a robust intervention measure</a:t>
            </a:r>
          </a:p>
          <a:p>
            <a:r>
              <a:rPr lang="en-GB" dirty="0"/>
              <a:t>They only optimised single interventions and didn’t talk about the feasibility etc</a:t>
            </a:r>
          </a:p>
          <a:p>
            <a:endParaRPr lang="en-GB" dirty="0"/>
          </a:p>
          <a:p>
            <a:r>
              <a:rPr lang="en-GB" dirty="0"/>
              <a:t>Specify detrimental human health outcomes in the definition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01ABF-3C42-4CD3-81F3-8B89A628B77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937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Make the parameter definitions a bit more lay </a:t>
            </a:r>
          </a:p>
          <a:p>
            <a:endParaRPr lang="en-GB" dirty="0"/>
          </a:p>
          <a:p>
            <a:r>
              <a:rPr lang="en-GB" dirty="0"/>
              <a:t>5 scenarios – give examples of what they are and what they entail – spend a bit more time on the slide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01ABF-3C42-4CD3-81F3-8B89A628B77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398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Each NPI scenario has a different effect on the prevalence and </a:t>
            </a:r>
            <a:r>
              <a:rPr lang="en-GB" sz="1200" i="1" dirty="0"/>
              <a:t>R</a:t>
            </a:r>
            <a:r>
              <a:rPr lang="en-GB" sz="1200" i="1" baseline="-25000" dirty="0"/>
              <a:t>e</a:t>
            </a:r>
            <a:r>
              <a:rPr lang="en-GB" sz="1200" dirty="0"/>
              <a:t>(t). – take home message – due to </a:t>
            </a:r>
            <a:r>
              <a:rPr lang="en-GB" sz="1200" dirty="0" err="1"/>
              <a:t>sdhape</a:t>
            </a:r>
            <a:r>
              <a:rPr lang="en-GB" sz="1200" dirty="0"/>
              <a:t> of beta t reduction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i="1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01ABF-3C42-4CD3-81F3-8B89A628B77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638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We use examples for the sensitivity analysis to show the existence of </a:t>
            </a:r>
            <a:r>
              <a:rPr lang="en-GB" sz="1200" dirty="0" err="1"/>
              <a:t>optimisability</a:t>
            </a:r>
            <a:r>
              <a:rPr lang="en-GB" sz="1200" dirty="0"/>
              <a:t> – we don’t show all of our results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Also often better to be earlier than optimal in this </a:t>
            </a:r>
          </a:p>
          <a:p>
            <a:endParaRPr lang="en-GB" dirty="0"/>
          </a:p>
          <a:p>
            <a:r>
              <a:rPr lang="en-GB" dirty="0"/>
              <a:t>Maybe cut down and show single example rather than all at once </a:t>
            </a:r>
          </a:p>
          <a:p>
            <a:endParaRPr lang="en-GB" dirty="0"/>
          </a:p>
          <a:p>
            <a:r>
              <a:rPr lang="en-GB" dirty="0"/>
              <a:t>Use robust and not suboptimal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01ABF-3C42-4CD3-81F3-8B89A628B77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324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Speed through it a bit more</a:t>
            </a:r>
          </a:p>
          <a:p>
            <a:endParaRPr lang="en-GB" dirty="0"/>
          </a:p>
          <a:p>
            <a:r>
              <a:rPr lang="en-GB" dirty="0"/>
              <a:t>Think about compensate as a descriptive word </a:t>
            </a:r>
          </a:p>
          <a:p>
            <a:endParaRPr lang="en-GB" dirty="0"/>
          </a:p>
          <a:p>
            <a:r>
              <a:rPr lang="en-GB" dirty="0"/>
              <a:t>Be a bit clearer about the axis and what they mean – it changes from last slide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01ABF-3C42-4CD3-81F3-8B89A628B77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783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Emerging outbreak scenario – more uncertainty assocaited with these situations – adds to implementation error – expand in a bit more detail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01ABF-3C42-4CD3-81F3-8B89A628B77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211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Replace sub-optimal with robust </a:t>
            </a:r>
          </a:p>
          <a:p>
            <a:endParaRPr lang="en-GB" dirty="0"/>
          </a:p>
          <a:p>
            <a:r>
              <a:rPr lang="en-GB" dirty="0"/>
              <a:t>Keep this a bit shorter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01ABF-3C42-4CD3-81F3-8B89A628B77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4193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92B91-FEF5-4C06-8417-0A4BEFAD9B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B66CD6-5CD0-440E-9710-8192D24AF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FAD04-3499-4F86-BC0B-695A87B8B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77F0B-3F13-4F89-AAB2-2F1D3791C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FC09F-CD5F-48AD-893E-F717B7733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759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55A61-BA9C-4FC3-9572-B6854C73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3952C9-F185-4D24-A9D9-4D1B5097D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FB295-9631-4077-B81F-172ABBBC3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6299C-6D34-4B6A-83D7-C5CEDD9F5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3F943-0F17-43DC-B5CF-40404DDC5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353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7730C1-23AD-4975-89E3-91F35CF5C2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949528-684D-4ABA-8B41-5B61D3181F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6C983-0638-4704-8D1B-CFA877D42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EB1FE-43EC-4666-AB36-4385B9752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8C80E-DBF7-47C6-BD21-A6F76B7E9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597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B7AC9-0EE8-4389-97C4-03B81E689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D7042-C2F7-4782-AFA5-B7EDD8071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7BB40-77EF-4A79-9F4A-A58F508CE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90243-80FD-4332-8A8A-A3A0BC9B4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A7CB7-8C9D-4AF9-8760-C51FD938B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953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D97B8-9062-46EB-941B-42BE09BA5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F978-D354-4281-AAFD-728954A64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24556-16D8-4B86-B685-30CA2F2C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4A0E0-D0FD-404E-A4A5-33A6727FB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3DCE5-AA26-4B84-899F-56B8A76E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6672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C46F-95A7-49B5-B610-8264A33C5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8FC74-69A0-4520-BE4F-8336242EBD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DA8A6-3808-41BF-B016-70AFD252AC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C7A97-F4F5-4EF4-8278-EF49B2DDB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1F35D-1708-4052-A1D8-DBAA1CD5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0D5027-E387-4A0A-B434-AA27F1965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6431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48C82-7F23-407B-9BAB-91965B168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765E6-DC5B-43A8-BE3F-681084444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CC9F43-491A-42F3-8890-F769C66A98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6607EF-38ED-4837-8E78-4EEBDD3FC0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9F7878-29A2-4974-96E9-24098C0FEC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99F47A-3879-423D-B1FB-EFE8541B2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9ED3B6-80EF-4E33-A207-429B8EC8A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92E1C-03A6-4FF7-A8B3-DD58534B9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404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AA220-491A-40A7-A80F-6223DF3CE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4D5EE6-945A-4FB6-9FCC-CB7E822BC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C3959F-F939-4B8B-BE86-98F5236D3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64EC39-BE43-4F7C-8004-2B055C911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965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A7528C-B677-4F44-932C-D562FC5BD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E68C8A-41F8-481D-BDA5-AD0164580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6B98C-C888-48B4-A75A-FC4B254FC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017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5057C-5F37-46A9-889E-1A9F83C0E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AB353-E2E1-4DAD-94DE-7E2F9559A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E1CFDF-F1CC-4082-8D5B-5D9D588BE5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1AD3B-0D29-40C6-8888-5171D27A3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87053-210B-4048-8EDA-D942437CC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1AFA67-1C77-41B1-A36B-73A139771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5799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F91D-99BE-4508-B992-90B5626A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3269B5-EDC9-4AD2-B5CA-0E7F0C398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4B0408-CD07-4F48-9F5D-B861DCEB39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0C1F35-2B46-4ED7-AA61-A9D24734B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62DD1-B691-465C-A49E-8A0F82534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0EAE0-4383-4073-8515-72E7D43F6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09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7B7741-1D2D-4178-85FF-67CC4670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5A081-D786-442A-A41E-89ABE594F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0C73D-E770-4FC7-9C01-B153F3645D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F41F6-E237-4FC2-B873-530F6529D968}" type="datetimeFigureOut">
              <a:rPr lang="en-GB" smtClean="0"/>
              <a:t>27/11/2020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392FB-B481-4A1B-940E-15078D1D97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8C45C-A9E0-448D-AE8A-ABF1FCE53D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F70DC-A587-41AC-BD3B-6AB618BF71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976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alex.morgan@ed.ac.uk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D9403A-501F-4F86-88B4-7E4B2616C7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127"/>
          <a:stretch/>
        </p:blipFill>
        <p:spPr>
          <a:xfrm>
            <a:off x="8133874" y="3807824"/>
            <a:ext cx="3624373" cy="29587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185A59-EFB4-459D-AF29-53A523D8D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753" y="1169256"/>
            <a:ext cx="7561385" cy="238760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br>
              <a:rPr lang="en-GB" sz="4400" dirty="0">
                <a:latin typeface="+mn-lt"/>
                <a:cs typeface="Arial" panose="020B0604020202020204" pitchFamily="34" charset="0"/>
              </a:rPr>
            </a:br>
            <a:br>
              <a:rPr lang="en-GB" sz="4400" dirty="0">
                <a:latin typeface="+mn-lt"/>
                <a:cs typeface="Arial" panose="020B0604020202020204" pitchFamily="34" charset="0"/>
              </a:rPr>
            </a:br>
            <a:br>
              <a:rPr lang="en-GB" sz="4400" dirty="0">
                <a:latin typeface="+mn-lt"/>
                <a:cs typeface="Arial" panose="020B0604020202020204" pitchFamily="34" charset="0"/>
              </a:rPr>
            </a:br>
            <a:r>
              <a:rPr lang="en-GB" sz="4400" dirty="0">
                <a:latin typeface="+mn-lt"/>
                <a:cs typeface="Arial" panose="020B0604020202020204" pitchFamily="34" charset="0"/>
              </a:rPr>
              <a:t>Optimising time-limited non-pharmaceutical interventions for COVID-19 outbreak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316183-D95C-497C-87C9-D1550BD6A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753" y="4287992"/>
            <a:ext cx="7700121" cy="1639031"/>
          </a:xfrm>
        </p:spPr>
        <p:txBody>
          <a:bodyPr>
            <a:normAutofit/>
          </a:bodyPr>
          <a:lstStyle/>
          <a:p>
            <a:pPr algn="l"/>
            <a:r>
              <a:rPr lang="en-GB" sz="2800" dirty="0">
                <a:cs typeface="Arial" panose="020B0604020202020204" pitchFamily="34" charset="0"/>
              </a:rPr>
              <a:t>Alex Morgan </a:t>
            </a:r>
          </a:p>
          <a:p>
            <a:pPr algn="l"/>
            <a:endParaRPr lang="en-GB" sz="2800" dirty="0">
              <a:cs typeface="Arial" panose="020B0604020202020204" pitchFamily="34" charset="0"/>
            </a:endParaRPr>
          </a:p>
          <a:p>
            <a:pPr algn="l"/>
            <a:r>
              <a:rPr lang="en-GB" sz="2100" dirty="0">
                <a:cs typeface="Arial" panose="020B0604020202020204" pitchFamily="34" charset="0"/>
              </a:rPr>
              <a:t>(Paper currently submitted and undergoing revisions at </a:t>
            </a:r>
            <a:r>
              <a:rPr lang="en-GB" sz="2100" i="1" dirty="0">
                <a:cs typeface="Arial" panose="020B0604020202020204" pitchFamily="34" charset="0"/>
              </a:rPr>
              <a:t>Phil Trans B</a:t>
            </a:r>
            <a:r>
              <a:rPr lang="en-GB" sz="2100" dirty="0">
                <a:cs typeface="Arial" panose="020B0604020202020204" pitchFamily="34" charset="0"/>
              </a:rPr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F37CD4-C44F-4810-B14D-FC81CCEC5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5547" y="1412167"/>
            <a:ext cx="3426823" cy="12797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772751-D606-4CEF-9F4B-139E5E2586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2590" y="3501734"/>
            <a:ext cx="2980576" cy="38866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CC8778-7C0D-4B0B-8032-D08195DD9416}"/>
              </a:ext>
            </a:extLst>
          </p:cNvPr>
          <p:cNvCxnSpPr>
            <a:cxnSpLocks/>
          </p:cNvCxnSpPr>
          <p:nvPr/>
        </p:nvCxnSpPr>
        <p:spPr>
          <a:xfrm>
            <a:off x="269630" y="3732702"/>
            <a:ext cx="772550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04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EF25CE-43EA-43D6-B7EA-0F76BE4C74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Take Home Messages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6CEA28D-972B-40A2-9FBF-F3AFA3D3D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606" y="1635125"/>
            <a:ext cx="10539640" cy="48514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2400" dirty="0"/>
              <a:t>NPIs can be optimised to greatly minimise peak prevalence and the attack rate of a COVID-19 outbreak.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endParaRPr lang="en-GB" sz="2400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2400" dirty="0"/>
              <a:t>But these optimal interventions are fragile, sensitive to epidemiological uncertainty and prone to implementation error. 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endParaRPr lang="en-GB" sz="2400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GB" sz="2400" dirty="0"/>
              <a:t>An alternative is the use of suboptimal interventions as a more robust (but less effective) alternative. 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b="1" dirty="0"/>
              <a:t>The point of this analysis was not to predict the exact location of the optimal parameter space.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915499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E52AD6D-3A33-42A6-8108-C1E98E0F3D4D}"/>
              </a:ext>
            </a:extLst>
          </p:cNvPr>
          <p:cNvSpPr txBox="1">
            <a:spLocks/>
          </p:cNvSpPr>
          <p:nvPr/>
        </p:nvSpPr>
        <p:spPr>
          <a:xfrm>
            <a:off x="487681" y="1551305"/>
            <a:ext cx="3251200" cy="36953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GB" sz="2000" dirty="0">
                <a:cs typeface="Arial" panose="020B0604020202020204" pitchFamily="34" charset="0"/>
              </a:rPr>
              <a:t>Many Thanks to: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GB" sz="2000" dirty="0"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GB" sz="2000" b="1" u="sng" dirty="0">
                <a:cs typeface="Arial" panose="020B0604020202020204" pitchFamily="34" charset="0"/>
              </a:rPr>
              <a:t>University of Edinburgh 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Prof Mark </a:t>
            </a:r>
            <a:r>
              <a:rPr lang="en-GB" sz="2000" dirty="0" err="1">
                <a:cs typeface="Arial" panose="020B0604020202020204" pitchFamily="34" charset="0"/>
              </a:rPr>
              <a:t>Woolhouse</a:t>
            </a:r>
            <a:endParaRPr lang="en-GB" sz="2000" dirty="0"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Dr Bram van </a:t>
            </a:r>
            <a:r>
              <a:rPr lang="en-GB" sz="2000" dirty="0" err="1">
                <a:cs typeface="Arial" panose="020B0604020202020204" pitchFamily="34" charset="0"/>
              </a:rPr>
              <a:t>Bunnik</a:t>
            </a:r>
            <a:endParaRPr lang="en-GB" sz="2000" dirty="0"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Hannah Lepper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All of Epigroup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000" dirty="0"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000" b="1" u="sng" dirty="0">
                <a:cs typeface="Arial" panose="020B0604020202020204" pitchFamily="34" charset="0"/>
              </a:rPr>
              <a:t>Other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My dogs during lockdown</a:t>
            </a:r>
            <a:endParaRPr lang="en-GB" sz="2000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2608777-D006-42E4-B52E-69CB9539D5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3521" y="39858"/>
            <a:ext cx="167591" cy="3350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2953" tIns="41476" rIns="82953" bIns="41476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sz="1633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5F5C041-8189-4A41-A3BF-0E5009E661F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Acknowledgements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29F33B-05FC-4DFB-84CB-2C9B8A477A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209" b="35583"/>
          <a:stretch/>
        </p:blipFill>
        <p:spPr>
          <a:xfrm>
            <a:off x="7490700" y="1551305"/>
            <a:ext cx="4511146" cy="29889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1716FC-9B7D-4A3C-A1C9-D591B14B05BA}"/>
              </a:ext>
            </a:extLst>
          </p:cNvPr>
          <p:cNvSpPr txBox="1"/>
          <p:nvPr/>
        </p:nvSpPr>
        <p:spPr>
          <a:xfrm>
            <a:off x="3738881" y="2383300"/>
            <a:ext cx="325119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000" b="1" u="sng" dirty="0">
                <a:cs typeface="Arial" panose="020B0604020202020204" pitchFamily="34" charset="0"/>
              </a:rPr>
              <a:t>London School of Hygiene and Tropical Medicine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cs typeface="Arial" panose="020B0604020202020204" pitchFamily="34" charset="0"/>
              </a:rPr>
              <a:t>Prof Graham Medley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88A26B-A001-4ED0-B224-5E53DF50A0B8}"/>
              </a:ext>
            </a:extLst>
          </p:cNvPr>
          <p:cNvSpPr txBox="1"/>
          <p:nvPr/>
        </p:nvSpPr>
        <p:spPr>
          <a:xfrm>
            <a:off x="403180" y="6028991"/>
            <a:ext cx="667140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GB" sz="2000" dirty="0">
                <a:cs typeface="Arial" panose="020B0604020202020204" pitchFamily="34" charset="0"/>
              </a:rPr>
              <a:t>Funding for this PhD is provided by </a:t>
            </a:r>
            <a:r>
              <a:rPr lang="en-GB" sz="2000" dirty="0" err="1">
                <a:cs typeface="Arial" panose="020B0604020202020204" pitchFamily="34" charset="0"/>
              </a:rPr>
              <a:t>Wellcome</a:t>
            </a:r>
            <a:r>
              <a:rPr lang="en-GB" sz="2000" dirty="0">
                <a:cs typeface="Arial" panose="020B0604020202020204" pitchFamily="34" charset="0"/>
              </a:rPr>
              <a:t> Trust as part of the Hosts, Pathogens and Global Health PhD programme.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DD1308-4475-4882-B8B0-7D4F70AC0EE0}"/>
              </a:ext>
            </a:extLst>
          </p:cNvPr>
          <p:cNvSpPr txBox="1"/>
          <p:nvPr/>
        </p:nvSpPr>
        <p:spPr>
          <a:xfrm>
            <a:off x="9468561" y="5413438"/>
            <a:ext cx="2331407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Contact Details:</a:t>
            </a:r>
          </a:p>
          <a:p>
            <a:r>
              <a:rPr lang="en-GB" dirty="0">
                <a:hlinkClick r:id="rId3"/>
              </a:rPr>
              <a:t>alex.morgan@ed.ac.uk</a:t>
            </a:r>
            <a:endParaRPr lang="en-GB" dirty="0"/>
          </a:p>
          <a:p>
            <a:endParaRPr lang="en-GB" sz="1000" dirty="0"/>
          </a:p>
          <a:p>
            <a:endParaRPr lang="en-GB" sz="1000" dirty="0"/>
          </a:p>
          <a:p>
            <a:r>
              <a:rPr lang="en-GB" dirty="0"/>
              <a:t>@Alex_Morgan1995</a:t>
            </a:r>
          </a:p>
        </p:txBody>
      </p:sp>
      <p:pic>
        <p:nvPicPr>
          <p:cNvPr id="16" name="Picture 2" descr="Connect your Email to Twitter with IFTTT">
            <a:extLst>
              <a:ext uri="{FF2B5EF4-FFF2-40B4-BE49-F238E27FC236}">
                <a16:creationId xmlns:a16="http://schemas.microsoft.com/office/drawing/2014/main" id="{44DF1E84-C693-4D52-A6A9-91BEB784A3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57"/>
          <a:stretch/>
        </p:blipFill>
        <p:spPr bwMode="auto">
          <a:xfrm>
            <a:off x="9083598" y="5712541"/>
            <a:ext cx="384963" cy="412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onnect your Email to Twitter with IFTTT">
            <a:extLst>
              <a:ext uri="{FF2B5EF4-FFF2-40B4-BE49-F238E27FC236}">
                <a16:creationId xmlns:a16="http://schemas.microsoft.com/office/drawing/2014/main" id="{99D3D0A6-08DE-4D90-9D03-DCC5892E25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56" r="1"/>
          <a:stretch/>
        </p:blipFill>
        <p:spPr bwMode="auto">
          <a:xfrm>
            <a:off x="9083599" y="6285796"/>
            <a:ext cx="384962" cy="412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6143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55099-E8DE-4878-B750-4938A6D5C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49" y="1635125"/>
            <a:ext cx="7244531" cy="4851400"/>
          </a:xfrm>
        </p:spPr>
        <p:txBody>
          <a:bodyPr>
            <a:normAutofit/>
          </a:bodyPr>
          <a:lstStyle/>
          <a:p>
            <a:r>
              <a:rPr lang="en-GB" sz="2400" dirty="0"/>
              <a:t>Non-pharmaceutical interventions (NPIs) </a:t>
            </a:r>
          </a:p>
          <a:p>
            <a:pPr lvl="1"/>
            <a:r>
              <a:rPr lang="en-GB" dirty="0"/>
              <a:t>Mask wearing</a:t>
            </a:r>
          </a:p>
          <a:p>
            <a:pPr lvl="1"/>
            <a:r>
              <a:rPr lang="en-GB" dirty="0"/>
              <a:t>Physical distancing</a:t>
            </a:r>
          </a:p>
          <a:p>
            <a:pPr lvl="1"/>
            <a:r>
              <a:rPr lang="en-GB" dirty="0"/>
              <a:t>School closures </a:t>
            </a:r>
          </a:p>
          <a:p>
            <a:pPr lvl="1"/>
            <a:r>
              <a:rPr lang="en-GB" dirty="0"/>
              <a:t>Travel restrictions</a:t>
            </a:r>
          </a:p>
          <a:p>
            <a:pPr lvl="1"/>
            <a:r>
              <a:rPr lang="en-GB" dirty="0"/>
              <a:t>Stay at home orders</a:t>
            </a:r>
          </a:p>
          <a:p>
            <a:endParaRPr lang="en-GB" sz="2400" dirty="0"/>
          </a:p>
          <a:p>
            <a:r>
              <a:rPr lang="en-GB" sz="2400" dirty="0"/>
              <a:t>“Lockdown” measures are just a package of NPIs.</a:t>
            </a:r>
          </a:p>
          <a:p>
            <a:endParaRPr lang="en-GB" sz="2400" dirty="0"/>
          </a:p>
          <a:p>
            <a:r>
              <a:rPr lang="en-GB" sz="2400" dirty="0"/>
              <a:t>Can we optimise NPIs?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4EF25CE-43EA-43D6-B7EA-0F76BE4C74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Non-pharmaceutical interventions (NPIs)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D6CF0D-19D2-499E-AB99-AD6D17FE5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148" y="3289498"/>
            <a:ext cx="3206378" cy="15426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02AE95-9C37-4CE4-AAAC-BBF60CC8B6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9948" y="1547491"/>
            <a:ext cx="3725694" cy="14772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8ABCABA-0992-4155-85AC-85BAFA1B2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9948" y="5096901"/>
            <a:ext cx="3843338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75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82BA5-22AF-47EB-9D92-B190C7969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805" y="1708892"/>
            <a:ext cx="10544146" cy="2843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b="1" dirty="0"/>
              <a:t>Intervention optimisation </a:t>
            </a:r>
            <a:r>
              <a:rPr lang="en-GB" dirty="0"/>
              <a:t>– finetuning the characteristics of an intervention to minimise the negative human health outcomes of a disease.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b="1" u="sng" dirty="0"/>
              <a:t>Aim of this study</a:t>
            </a:r>
          </a:p>
          <a:p>
            <a:pPr marL="0" indent="0">
              <a:buNone/>
            </a:pPr>
            <a:r>
              <a:rPr lang="en-GB" dirty="0">
                <a:ea typeface="Calibri" panose="020F0502020204030204" pitchFamily="34" charset="0"/>
              </a:rPr>
              <a:t>Use mathematical modelling to explore the concept of intervention optimisation across a range of different NPI scenarios.</a:t>
            </a:r>
            <a:endParaRPr lang="en-GB" dirty="0"/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E0EAA35-1007-43F7-BA20-1FE7C6C7D21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NPI Optimisation</a:t>
            </a:r>
          </a:p>
        </p:txBody>
      </p:sp>
    </p:spTree>
    <p:extLst>
      <p:ext uri="{BB962C8B-B14F-4D97-AF65-F5344CB8AC3E}">
        <p14:creationId xmlns:p14="http://schemas.microsoft.com/office/powerpoint/2010/main" val="323488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B9F895-371F-4EDA-833E-F7BDFC9F77C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3961" y="1582993"/>
                <a:ext cx="3811637" cy="4994787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GB" sz="2000" b="1" u="sng" dirty="0"/>
                  <a:t>Outcome measures</a:t>
                </a:r>
              </a:p>
              <a:p>
                <a:pPr marL="342900" lvl="0" indent="-342900" algn="just">
                  <a:lnSpc>
                    <a:spcPct val="150000"/>
                  </a:lnSpc>
                  <a:spcAft>
                    <a:spcPts val="800"/>
                  </a:spcAft>
                  <a:buFont typeface="+mj-lt"/>
                  <a:buAutoNum type="arabicPeriod"/>
                </a:pPr>
                <a:r>
                  <a:rPr lang="en-GB" sz="2000" dirty="0">
                    <a:effectLst/>
                    <a:ea typeface="Calibri" panose="020F0502020204030204" pitchFamily="34" charset="0"/>
                    <a:cs typeface="Calibri" panose="020F0502020204030204" pitchFamily="34" charset="0"/>
                  </a:rPr>
                  <a:t>Peak prevalence</a:t>
                </a:r>
                <a:r>
                  <a:rPr lang="en-GB" sz="2000" i="1" dirty="0">
                    <a:effectLst/>
                    <a:ea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(</m:t>
                    </m:r>
                    <m:sSub>
                      <m:sSubPr>
                        <m:ctrlPr>
                          <a:rPr lang="en-GB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GB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𝐼</m:t>
                        </m:r>
                      </m:e>
                      <m:sub>
                        <m:r>
                          <a:rPr lang="en-GB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𝑚𝑎𝑥</m:t>
                        </m:r>
                      </m:sub>
                    </m:sSub>
                    <m:r>
                      <a:rPr lang="en-GB" sz="20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)</m:t>
                    </m:r>
                  </m:oMath>
                </a14:m>
                <a:endParaRPr lang="en-GB" sz="20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GB" sz="2000" dirty="0">
                    <a:effectLst/>
                    <a:ea typeface="Calibri" panose="020F0502020204030204" pitchFamily="34" charset="0"/>
                  </a:rPr>
                  <a:t>Attack Rate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GB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𝐼</m:t>
                        </m:r>
                      </m:e>
                      <m:sub>
                        <m:r>
                          <a:rPr lang="en-GB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en-GB" sz="2000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000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GB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𝑚𝑎𝑥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2000" dirty="0">
                    <a:effectLst/>
                    <a:ea typeface="Calibri" panose="020F0502020204030204" pitchFamily="34" charset="0"/>
                    <a:cs typeface="Calibri" panose="020F0502020204030204" pitchFamily="34" charset="0"/>
                  </a:rPr>
                  <a:t>)</a:t>
                </a:r>
              </a:p>
              <a:p>
                <a:pPr marL="342900" indent="-342900">
                  <a:buFont typeface="+mj-lt"/>
                  <a:buAutoNum type="arabicPeriod"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b="1" u="sng" dirty="0"/>
                  <a:t>Intervention Parameters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GB" sz="2000" dirty="0">
                    <a:ea typeface="Calibri" panose="020F0502020204030204" pitchFamily="34" charset="0"/>
                  </a:rPr>
                  <a:t>I</a:t>
                </a:r>
                <a:r>
                  <a:rPr lang="en-GB" sz="2000" dirty="0">
                    <a:effectLst/>
                    <a:ea typeface="Calibri" panose="020F0502020204030204" pitchFamily="34" charset="0"/>
                  </a:rPr>
                  <a:t>ntervention trigger point (</a:t>
                </a:r>
                <a:r>
                  <a:rPr lang="en-GB" sz="2000" i="1" dirty="0">
                    <a:effectLst/>
                    <a:ea typeface="Calibri" panose="020F0502020204030204" pitchFamily="34" charset="0"/>
                  </a:rPr>
                  <a:t>t</a:t>
                </a:r>
                <a:r>
                  <a:rPr lang="en-GB" sz="2000" i="1" baseline="-25000" dirty="0">
                    <a:effectLst/>
                    <a:ea typeface="Calibri" panose="020F0502020204030204" pitchFamily="34" charset="0"/>
                  </a:rPr>
                  <a:t>p</a:t>
                </a:r>
                <a:r>
                  <a:rPr lang="en-GB" sz="2000" dirty="0">
                    <a:effectLst/>
                    <a:ea typeface="Calibri" panose="020F0502020204030204" pitchFamily="34" charset="0"/>
                  </a:rPr>
                  <a:t>)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GB" sz="2000" dirty="0">
                    <a:ea typeface="Calibri" panose="020F0502020204030204" pitchFamily="34" charset="0"/>
                  </a:rPr>
                  <a:t>Intervention d</a:t>
                </a:r>
                <a:r>
                  <a:rPr lang="en-GB" sz="2000" dirty="0">
                    <a:effectLst/>
                    <a:ea typeface="Calibri" panose="020F0502020204030204" pitchFamily="34" charset="0"/>
                  </a:rPr>
                  <a:t>uration (</a:t>
                </a:r>
                <a:r>
                  <a:rPr lang="en-GB" sz="2000" i="1" dirty="0">
                    <a:effectLst/>
                    <a:ea typeface="Calibri" panose="020F0502020204030204" pitchFamily="34" charset="0"/>
                  </a:rPr>
                  <a:t>d</a:t>
                </a:r>
                <a:r>
                  <a:rPr lang="en-GB" sz="2000" i="1" baseline="-25000" dirty="0">
                    <a:effectLst/>
                    <a:ea typeface="Calibri" panose="020F0502020204030204" pitchFamily="34" charset="0"/>
                  </a:rPr>
                  <a:t>t</a:t>
                </a:r>
                <a:r>
                  <a:rPr lang="en-GB" sz="2000" dirty="0">
                    <a:effectLst/>
                    <a:ea typeface="Calibri" panose="020F0502020204030204" pitchFamily="34" charset="0"/>
                  </a:rPr>
                  <a:t>)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GB" sz="2000" dirty="0">
                    <a:effectLst/>
                    <a:ea typeface="Calibri" panose="020F0502020204030204" pitchFamily="34" charset="0"/>
                  </a:rPr>
                  <a:t>Intervention magnitude (</a:t>
                </a:r>
                <a:r>
                  <a:rPr lang="en-GB" sz="2000" i="1" dirty="0">
                    <a:effectLst/>
                    <a:ea typeface="Calibri" panose="020F0502020204030204" pitchFamily="34" charset="0"/>
                  </a:rPr>
                  <a:t>c</a:t>
                </a:r>
                <a:r>
                  <a:rPr lang="en-GB" sz="2000" i="1" baseline="-25000" dirty="0">
                    <a:effectLst/>
                    <a:ea typeface="Calibri" panose="020F0502020204030204" pitchFamily="34" charset="0"/>
                  </a:rPr>
                  <a:t>min</a:t>
                </a:r>
                <a:r>
                  <a:rPr lang="en-GB" sz="2000" dirty="0">
                    <a:effectLst/>
                    <a:ea typeface="Calibri" panose="020F0502020204030204" pitchFamily="34" charset="0"/>
                  </a:rPr>
                  <a:t>)</a:t>
                </a:r>
              </a:p>
              <a:p>
                <a:pPr marL="0" indent="0">
                  <a:buNone/>
                </a:pPr>
                <a:endParaRPr lang="en-GB" sz="2000" dirty="0"/>
              </a:p>
              <a:p>
                <a:pPr marL="0" indent="0">
                  <a:buNone/>
                </a:pPr>
                <a:r>
                  <a:rPr lang="en-GB" sz="2000" dirty="0"/>
                  <a:t>So what is an optimal intervention in this context?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B9F895-371F-4EDA-833E-F7BDFC9F77C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3961" y="1582993"/>
                <a:ext cx="3811637" cy="4994787"/>
              </a:xfrm>
              <a:blipFill>
                <a:blip r:embed="rId3"/>
                <a:stretch>
                  <a:fillRect l="-1760" t="-1343" r="-9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itle 1">
            <a:extLst>
              <a:ext uri="{FF2B5EF4-FFF2-40B4-BE49-F238E27FC236}">
                <a16:creationId xmlns:a16="http://schemas.microsoft.com/office/drawing/2014/main" id="{35012C77-E49D-4892-9C53-8F49718C86B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u="sng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Methods</a:t>
            </a:r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– An optimal intervention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8A36E5-42D9-43F0-818F-3209415B5C5F}"/>
              </a:ext>
            </a:extLst>
          </p:cNvPr>
          <p:cNvSpPr txBox="1"/>
          <p:nvPr/>
        </p:nvSpPr>
        <p:spPr>
          <a:xfrm>
            <a:off x="5181323" y="1443039"/>
            <a:ext cx="68783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l-GR" sz="1800" i="1" dirty="0"/>
              <a:t>β</a:t>
            </a:r>
            <a:r>
              <a:rPr lang="en-GB" sz="1800" i="1" dirty="0"/>
              <a:t>(t)</a:t>
            </a:r>
            <a:r>
              <a:rPr lang="en-GB" sz="1800" dirty="0"/>
              <a:t> – time-varying per capita rate of COVID-19 transmission</a:t>
            </a:r>
          </a:p>
          <a:p>
            <a:r>
              <a:rPr lang="en-GB" sz="1800" dirty="0"/>
              <a:t>NPIs will have the effect of reducing </a:t>
            </a:r>
            <a:r>
              <a:rPr lang="el-GR" sz="1800" i="1" dirty="0"/>
              <a:t>β</a:t>
            </a:r>
            <a:r>
              <a:rPr lang="en-GB" sz="1800" i="1" dirty="0"/>
              <a:t>(t)</a:t>
            </a:r>
            <a:r>
              <a:rPr lang="en-GB" sz="1800" dirty="0"/>
              <a:t>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519AAF-4305-4C76-ADE2-3CBE703F27B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9303" y="2499703"/>
            <a:ext cx="2517868" cy="1259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73E18C-E1AF-4A7E-86FD-AEA77B573A47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3309" y="4033292"/>
            <a:ext cx="2517868" cy="1259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0736D6-8503-4442-9530-4152B6C8FE79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3309" y="5547820"/>
            <a:ext cx="2517868" cy="1259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D2A5F5-A487-4D73-B027-16A1545C578C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6477" y="2499703"/>
            <a:ext cx="2517868" cy="1259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23A74A-3B39-44DE-AFC6-2A8012BFE0C3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483" y="4033292"/>
            <a:ext cx="2517868" cy="12593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C807C8-E2E3-43B7-92D4-EF9C7B1B0A72}"/>
              </a:ext>
            </a:extLst>
          </p:cNvPr>
          <p:cNvSpPr txBox="1"/>
          <p:nvPr/>
        </p:nvSpPr>
        <p:spPr>
          <a:xfrm>
            <a:off x="6601377" y="2206847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Scenario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EEE8E9-4362-48E3-B0AB-8506F96CA642}"/>
              </a:ext>
            </a:extLst>
          </p:cNvPr>
          <p:cNvSpPr txBox="1"/>
          <p:nvPr/>
        </p:nvSpPr>
        <p:spPr>
          <a:xfrm>
            <a:off x="6586129" y="3750743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Scenario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828F4C-66A2-4B7A-B949-5950655D337B}"/>
              </a:ext>
            </a:extLst>
          </p:cNvPr>
          <p:cNvSpPr txBox="1"/>
          <p:nvPr/>
        </p:nvSpPr>
        <p:spPr>
          <a:xfrm>
            <a:off x="6586129" y="5260741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Scenario 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CBD056-61A8-4A4B-A9A2-27EFA69328C7}"/>
              </a:ext>
            </a:extLst>
          </p:cNvPr>
          <p:cNvSpPr txBox="1"/>
          <p:nvPr/>
        </p:nvSpPr>
        <p:spPr>
          <a:xfrm>
            <a:off x="9298551" y="2197266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Scenario 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099F35-17EA-4112-8CF0-E0358012DB63}"/>
              </a:ext>
            </a:extLst>
          </p:cNvPr>
          <p:cNvSpPr txBox="1"/>
          <p:nvPr/>
        </p:nvSpPr>
        <p:spPr>
          <a:xfrm>
            <a:off x="9298551" y="3759083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Scenario 5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2EC6B61-BCB0-483A-969B-8038DC064BD0}"/>
              </a:ext>
            </a:extLst>
          </p:cNvPr>
          <p:cNvCxnSpPr/>
          <p:nvPr/>
        </p:nvCxnSpPr>
        <p:spPr>
          <a:xfrm>
            <a:off x="4470400" y="1325563"/>
            <a:ext cx="0" cy="553243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526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EF25CE-43EA-43D6-B7EA-0F76BE4C74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u="sng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Results</a:t>
            </a:r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– Single and Multiple NPIs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3198E9-862D-48A2-AAC5-679DFFC83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535" y="4162446"/>
            <a:ext cx="7188141" cy="26955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7714E96-E2A6-42B6-BB1C-5E8CA84D3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2098" y="1364200"/>
            <a:ext cx="7188141" cy="26955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C81A0A7-80EB-4837-B559-652457DE8984}"/>
              </a:ext>
            </a:extLst>
          </p:cNvPr>
          <p:cNvSpPr txBox="1"/>
          <p:nvPr/>
        </p:nvSpPr>
        <p:spPr>
          <a:xfrm>
            <a:off x="144535" y="2522973"/>
            <a:ext cx="2202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u="sng" dirty="0"/>
              <a:t>Single Intervention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4531AD-147D-4751-8EE8-5D31835B9BF5}"/>
              </a:ext>
            </a:extLst>
          </p:cNvPr>
          <p:cNvSpPr txBox="1"/>
          <p:nvPr/>
        </p:nvSpPr>
        <p:spPr>
          <a:xfrm>
            <a:off x="144535" y="5378502"/>
            <a:ext cx="2055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u="sng" dirty="0"/>
              <a:t>Dual Intervention</a:t>
            </a: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A2DFD7CB-A89D-4173-B916-907BB4D8CA30}"/>
              </a:ext>
            </a:extLst>
          </p:cNvPr>
          <p:cNvSpPr/>
          <p:nvPr/>
        </p:nvSpPr>
        <p:spPr>
          <a:xfrm>
            <a:off x="9789902" y="1605280"/>
            <a:ext cx="249909" cy="1470052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9FB435E2-0A8D-4670-9537-FCADB4754A3C}"/>
              </a:ext>
            </a:extLst>
          </p:cNvPr>
          <p:cNvSpPr/>
          <p:nvPr/>
        </p:nvSpPr>
        <p:spPr>
          <a:xfrm>
            <a:off x="9863305" y="4308560"/>
            <a:ext cx="249909" cy="1470052"/>
          </a:xfrm>
          <a:prstGeom prst="rightBrace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54BDCBBD-9570-45C7-A57C-A047FF1CD5D4}"/>
              </a:ext>
            </a:extLst>
          </p:cNvPr>
          <p:cNvSpPr/>
          <p:nvPr/>
        </p:nvSpPr>
        <p:spPr>
          <a:xfrm>
            <a:off x="9832273" y="3278154"/>
            <a:ext cx="249909" cy="653766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C6B6A129-0946-4664-B2E8-16600B4B70C2}"/>
              </a:ext>
            </a:extLst>
          </p:cNvPr>
          <p:cNvSpPr/>
          <p:nvPr/>
        </p:nvSpPr>
        <p:spPr>
          <a:xfrm>
            <a:off x="9863304" y="6058329"/>
            <a:ext cx="249909" cy="653766"/>
          </a:xfrm>
          <a:prstGeom prst="rightBrace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EFBD7C-2B2E-4437-9791-47A514D47F92}"/>
              </a:ext>
            </a:extLst>
          </p:cNvPr>
          <p:cNvSpPr txBox="1"/>
          <p:nvPr/>
        </p:nvSpPr>
        <p:spPr>
          <a:xfrm>
            <a:off x="10342880" y="2077721"/>
            <a:ext cx="1351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Epidemic Curve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D3B731-BF76-48C1-8788-68326F9CAAAA}"/>
              </a:ext>
            </a:extLst>
          </p:cNvPr>
          <p:cNvSpPr txBox="1"/>
          <p:nvPr/>
        </p:nvSpPr>
        <p:spPr>
          <a:xfrm>
            <a:off x="10342880" y="3285589"/>
            <a:ext cx="1567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Transmission Reductions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57479E-466D-4F53-9C39-229E0B5FB711}"/>
              </a:ext>
            </a:extLst>
          </p:cNvPr>
          <p:cNvSpPr txBox="1"/>
          <p:nvPr/>
        </p:nvSpPr>
        <p:spPr>
          <a:xfrm>
            <a:off x="10350841" y="4684078"/>
            <a:ext cx="1351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Epidemic Curve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5B36ED-09BB-4DF4-B1ED-0DA443CE7AAB}"/>
              </a:ext>
            </a:extLst>
          </p:cNvPr>
          <p:cNvSpPr txBox="1"/>
          <p:nvPr/>
        </p:nvSpPr>
        <p:spPr>
          <a:xfrm>
            <a:off x="10350841" y="5891946"/>
            <a:ext cx="1567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Transmission Reductions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592A3F-61EE-4C2B-B123-144D1185624F}"/>
              </a:ext>
            </a:extLst>
          </p:cNvPr>
          <p:cNvCxnSpPr/>
          <p:nvPr/>
        </p:nvCxnSpPr>
        <p:spPr>
          <a:xfrm>
            <a:off x="0" y="4069914"/>
            <a:ext cx="121920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5416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 animBg="1"/>
      <p:bldP spid="21" grpId="0" animBg="1"/>
      <p:bldP spid="22" grpId="0" animBg="1"/>
      <p:bldP spid="23" grpId="0"/>
      <p:bldP spid="24" grpId="0"/>
      <p:bldP spid="25" grpId="0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EF25CE-43EA-43D6-B7EA-0F76BE4C74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u="sng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Results</a:t>
            </a:r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– Single NPIs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C0461ED-9C39-4F4F-9D2B-303B0F954A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916" r="-916"/>
          <a:stretch/>
        </p:blipFill>
        <p:spPr>
          <a:xfrm>
            <a:off x="9722922" y="236074"/>
            <a:ext cx="2069029" cy="66219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F78C26-4D3D-4ADC-B9DD-69BD0F364D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7615990" y="236075"/>
            <a:ext cx="2069029" cy="66219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264E23-2049-4185-9A99-CBEE0EDCC1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720" r="52025" b="60794"/>
          <a:stretch/>
        </p:blipFill>
        <p:spPr>
          <a:xfrm>
            <a:off x="7056273" y="3429000"/>
            <a:ext cx="4697776" cy="305339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AA33F2E-9BA1-41AE-B06D-46F688D2E8FC}"/>
              </a:ext>
            </a:extLst>
          </p:cNvPr>
          <p:cNvCxnSpPr>
            <a:cxnSpLocks/>
          </p:cNvCxnSpPr>
          <p:nvPr/>
        </p:nvCxnSpPr>
        <p:spPr>
          <a:xfrm>
            <a:off x="9685019" y="4009072"/>
            <a:ext cx="1013461" cy="0"/>
          </a:xfrm>
          <a:prstGeom prst="line">
            <a:avLst/>
          </a:prstGeom>
          <a:ln w="57150">
            <a:solidFill>
              <a:srgbClr val="FF0000"/>
            </a:solidFill>
            <a:prstDash val="sys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8E80456-3DD3-4890-ADCB-EA91227752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49" y="1635125"/>
            <a:ext cx="5980431" cy="50652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Identify the optimal parameter space for two parameters:</a:t>
            </a:r>
          </a:p>
          <a:p>
            <a:r>
              <a:rPr lang="en-GB" sz="2000" b="1" dirty="0"/>
              <a:t>Duration (</a:t>
            </a:r>
            <a:r>
              <a:rPr lang="en-GB" sz="2000" b="1" i="1" dirty="0"/>
              <a:t>d</a:t>
            </a:r>
            <a:r>
              <a:rPr lang="en-GB" sz="2000" b="1" i="1" baseline="-25000" dirty="0"/>
              <a:t>t</a:t>
            </a:r>
            <a:r>
              <a:rPr lang="en-GB" sz="2000" b="1" dirty="0"/>
              <a:t>)</a:t>
            </a:r>
          </a:p>
          <a:p>
            <a:r>
              <a:rPr lang="en-GB" sz="2000" b="1" dirty="0"/>
              <a:t>Trigger Point (</a:t>
            </a:r>
            <a:r>
              <a:rPr lang="en-GB" sz="2000" b="1" i="1" dirty="0"/>
              <a:t>t</a:t>
            </a:r>
            <a:r>
              <a:rPr lang="en-GB" sz="2000" b="1" i="1" baseline="-25000" dirty="0"/>
              <a:t>p</a:t>
            </a:r>
            <a:r>
              <a:rPr lang="en-GB" sz="2000" b="1" dirty="0"/>
              <a:t>)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As duration increases, the optimal trigger point becomes </a:t>
            </a:r>
            <a:r>
              <a:rPr lang="en-GB" sz="2000" b="1" dirty="0"/>
              <a:t>more robust</a:t>
            </a:r>
            <a:r>
              <a:rPr lang="en-GB" sz="2000" dirty="0"/>
              <a:t> to implementation error </a:t>
            </a:r>
          </a:p>
          <a:p>
            <a:r>
              <a:rPr lang="en-GB" sz="2000" dirty="0"/>
              <a:t>If </a:t>
            </a:r>
            <a:r>
              <a:rPr lang="en-GB" sz="2000" b="1" dirty="0"/>
              <a:t>you can’t be optimal </a:t>
            </a:r>
            <a:r>
              <a:rPr lang="en-GB" sz="2000" dirty="0"/>
              <a:t>– what is the best alternative?</a:t>
            </a:r>
          </a:p>
          <a:p>
            <a:pPr marL="0" indent="0">
              <a:buNone/>
            </a:pPr>
            <a:endParaRPr lang="en-GB" sz="2000" b="1" dirty="0"/>
          </a:p>
          <a:p>
            <a:pPr marL="0" indent="0">
              <a:buNone/>
            </a:pPr>
            <a:r>
              <a:rPr lang="en-GB" sz="2000" b="1" dirty="0"/>
              <a:t>Optimal parameter space differs between the different interventions</a:t>
            </a:r>
          </a:p>
          <a:p>
            <a:pPr marL="0" indent="0">
              <a:buNone/>
            </a:pPr>
            <a:endParaRPr lang="en-GB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70A23F-8A7A-4530-97F4-D7B45EDE48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720" r="52025" b="60794"/>
          <a:stretch/>
        </p:blipFill>
        <p:spPr>
          <a:xfrm>
            <a:off x="7130799" y="236075"/>
            <a:ext cx="4697776" cy="305339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865DFB2-7718-4B2E-A769-CDE617CE1EBA}"/>
              </a:ext>
            </a:extLst>
          </p:cNvPr>
          <p:cNvCxnSpPr>
            <a:cxnSpLocks/>
          </p:cNvCxnSpPr>
          <p:nvPr/>
        </p:nvCxnSpPr>
        <p:spPr>
          <a:xfrm>
            <a:off x="9576864" y="2667317"/>
            <a:ext cx="850901" cy="0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F3A60F-06D1-4CB6-B0CC-988275C15885}"/>
              </a:ext>
            </a:extLst>
          </p:cNvPr>
          <p:cNvCxnSpPr>
            <a:cxnSpLocks/>
          </p:cNvCxnSpPr>
          <p:nvPr/>
        </p:nvCxnSpPr>
        <p:spPr>
          <a:xfrm>
            <a:off x="8063024" y="757237"/>
            <a:ext cx="2364741" cy="0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3DC189-FCB5-4953-8D35-BB179CF360C6}"/>
              </a:ext>
            </a:extLst>
          </p:cNvPr>
          <p:cNvCxnSpPr>
            <a:cxnSpLocks/>
          </p:cNvCxnSpPr>
          <p:nvPr/>
        </p:nvCxnSpPr>
        <p:spPr>
          <a:xfrm flipH="1">
            <a:off x="7944466" y="4009072"/>
            <a:ext cx="1740553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90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EF25CE-43EA-43D6-B7EA-0F76BE4C74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u="sng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Results</a:t>
            </a:r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– Multiple NPIs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EE27CE9-F362-4F08-8FF6-8B4627CB21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316" t="4131"/>
          <a:stretch/>
        </p:blipFill>
        <p:spPr>
          <a:xfrm>
            <a:off x="9785132" y="141667"/>
            <a:ext cx="2001977" cy="672183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2898CA-5965-4C9D-9008-A026C02DA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890" y="1688882"/>
            <a:ext cx="6595136" cy="49431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/>
              <a:t>Identify the optimal parameter space for two parameters:</a:t>
            </a:r>
          </a:p>
          <a:p>
            <a:r>
              <a:rPr lang="en-GB" sz="1800" b="1" dirty="0"/>
              <a:t>First intervention </a:t>
            </a:r>
            <a:r>
              <a:rPr lang="en-GB" sz="1800" dirty="0"/>
              <a:t>trigger point (</a:t>
            </a:r>
            <a:r>
              <a:rPr lang="en-GB" sz="1800" i="1" dirty="0"/>
              <a:t>t</a:t>
            </a:r>
            <a:r>
              <a:rPr lang="en-GB" sz="1800" i="1" baseline="-25000" dirty="0"/>
              <a:t>p1</a:t>
            </a:r>
            <a:r>
              <a:rPr lang="en-GB" sz="1800" dirty="0"/>
              <a:t>)</a:t>
            </a:r>
          </a:p>
          <a:p>
            <a:r>
              <a:rPr lang="en-GB" sz="1800" b="1" dirty="0"/>
              <a:t>Second intervention </a:t>
            </a:r>
            <a:r>
              <a:rPr lang="en-GB" sz="1800" dirty="0"/>
              <a:t>trigger point (</a:t>
            </a:r>
            <a:r>
              <a:rPr lang="en-GB" sz="1800" i="1" dirty="0"/>
              <a:t>t</a:t>
            </a:r>
            <a:r>
              <a:rPr lang="en-GB" sz="1800" i="1" baseline="-25000" dirty="0"/>
              <a:t>p2</a:t>
            </a:r>
            <a:r>
              <a:rPr lang="en-GB" sz="1800" dirty="0"/>
              <a:t>)</a:t>
            </a:r>
          </a:p>
          <a:p>
            <a:endParaRPr lang="en-GB" sz="1800" b="1" u="sng" dirty="0"/>
          </a:p>
          <a:p>
            <a:r>
              <a:rPr lang="en-GB" sz="1800" b="1" dirty="0"/>
              <a:t>Important to optimise trigger point 1 (</a:t>
            </a:r>
            <a:r>
              <a:rPr lang="en-GB" sz="1800" b="1" i="1" dirty="0"/>
              <a:t>t</a:t>
            </a:r>
            <a:r>
              <a:rPr lang="en-GB" sz="1800" b="1" i="1" baseline="-25000" dirty="0"/>
              <a:t>p1</a:t>
            </a:r>
            <a:r>
              <a:rPr lang="en-GB" sz="1800" b="1" dirty="0"/>
              <a:t>) </a:t>
            </a:r>
            <a:r>
              <a:rPr lang="en-GB" sz="1800" dirty="0"/>
              <a:t>- Although this optimal parameter space is </a:t>
            </a:r>
            <a:r>
              <a:rPr lang="en-GB" sz="1800" b="1" dirty="0"/>
              <a:t>fragile</a:t>
            </a:r>
            <a:r>
              <a:rPr lang="en-GB" sz="1800" dirty="0"/>
              <a:t>. </a:t>
            </a:r>
          </a:p>
          <a:p>
            <a:endParaRPr lang="en-GB" sz="1800" dirty="0"/>
          </a:p>
          <a:p>
            <a:pPr marL="0" indent="0">
              <a:buNone/>
            </a:pPr>
            <a:r>
              <a:rPr lang="en-GB" sz="1800" dirty="0"/>
              <a:t>Is it better to be earlier or later than optimal? </a:t>
            </a:r>
          </a:p>
          <a:p>
            <a:r>
              <a:rPr lang="en-GB" sz="1800" dirty="0"/>
              <a:t>Better to be </a:t>
            </a:r>
            <a:r>
              <a:rPr lang="en-GB" sz="1800" b="1" dirty="0"/>
              <a:t>earlier-than-optimal</a:t>
            </a:r>
            <a:r>
              <a:rPr lang="en-GB" sz="1800" dirty="0"/>
              <a:t> with the </a:t>
            </a:r>
            <a:r>
              <a:rPr lang="en-GB" sz="1800" b="1" dirty="0"/>
              <a:t>first intervention (</a:t>
            </a:r>
            <a:r>
              <a:rPr lang="en-GB" sz="1800" b="1" i="1" dirty="0"/>
              <a:t>t</a:t>
            </a:r>
            <a:r>
              <a:rPr lang="en-GB" sz="1800" b="1" i="1" baseline="-25000" dirty="0"/>
              <a:t>p1</a:t>
            </a:r>
            <a:r>
              <a:rPr lang="en-GB" sz="1800" b="1" dirty="0"/>
              <a:t>)</a:t>
            </a:r>
          </a:p>
          <a:p>
            <a:r>
              <a:rPr lang="en-GB" sz="1800" dirty="0"/>
              <a:t>You can </a:t>
            </a:r>
            <a:r>
              <a:rPr lang="en-GB" sz="1800" b="1" dirty="0"/>
              <a:t>rescue </a:t>
            </a:r>
            <a:r>
              <a:rPr lang="en-GB" sz="1800" dirty="0"/>
              <a:t>the situation with the second intervention (</a:t>
            </a:r>
            <a:r>
              <a:rPr lang="en-GB" sz="1800" i="1" dirty="0"/>
              <a:t>t</a:t>
            </a:r>
            <a:r>
              <a:rPr lang="en-GB" sz="1800" i="1" baseline="-25000" dirty="0"/>
              <a:t>p2</a:t>
            </a:r>
            <a:r>
              <a:rPr lang="en-GB" sz="1800" dirty="0"/>
              <a:t>). </a:t>
            </a:r>
          </a:p>
          <a:p>
            <a:endParaRPr lang="en-GB" sz="1800" b="1" dirty="0"/>
          </a:p>
          <a:p>
            <a:pPr marL="0" indent="0">
              <a:buNone/>
            </a:pPr>
            <a:r>
              <a:rPr lang="en-GB" sz="1800" b="1" dirty="0"/>
              <a:t>Optimal parameter space is fairly similar across different interventions</a:t>
            </a:r>
          </a:p>
          <a:p>
            <a:endParaRPr lang="en-GB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7AF1EA-F048-49AC-A9A8-C1EBB69BE4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31" r="45685"/>
          <a:stretch/>
        </p:blipFill>
        <p:spPr>
          <a:xfrm>
            <a:off x="7404918" y="141667"/>
            <a:ext cx="2380214" cy="67218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E70886-5642-4967-A4DF-D745E8AE54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494"/>
          <a:stretch/>
        </p:blipFill>
        <p:spPr>
          <a:xfrm>
            <a:off x="7404917" y="1688883"/>
            <a:ext cx="4691286" cy="303069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1B6D87C-CC84-40E7-B750-8DB83912CB11}"/>
              </a:ext>
            </a:extLst>
          </p:cNvPr>
          <p:cNvCxnSpPr/>
          <p:nvPr/>
        </p:nvCxnSpPr>
        <p:spPr>
          <a:xfrm>
            <a:off x="10731062" y="2175641"/>
            <a:ext cx="0" cy="18918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0AA2B5B-5745-498B-BE2F-6CC571C35E83}"/>
              </a:ext>
            </a:extLst>
          </p:cNvPr>
          <p:cNvCxnSpPr/>
          <p:nvPr/>
        </p:nvCxnSpPr>
        <p:spPr>
          <a:xfrm>
            <a:off x="10731062" y="3247697"/>
            <a:ext cx="945931" cy="0"/>
          </a:xfrm>
          <a:prstGeom prst="straightConnector1">
            <a:avLst/>
          </a:prstGeom>
          <a:ln w="57150">
            <a:solidFill>
              <a:srgbClr val="FF0000"/>
            </a:solidFill>
            <a:prstDash val="sys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965CDA4-1765-4182-B65B-71D1A2C08747}"/>
              </a:ext>
            </a:extLst>
          </p:cNvPr>
          <p:cNvCxnSpPr>
            <a:cxnSpLocks/>
          </p:cNvCxnSpPr>
          <p:nvPr/>
        </p:nvCxnSpPr>
        <p:spPr>
          <a:xfrm flipH="1">
            <a:off x="8623738" y="3429000"/>
            <a:ext cx="2107324" cy="0"/>
          </a:xfrm>
          <a:prstGeom prst="straightConnector1">
            <a:avLst/>
          </a:prstGeom>
          <a:ln w="5715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09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4EF25CE-43EA-43D6-B7EA-0F76BE4C74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u="sng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Discussion</a:t>
            </a:r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– Is optimisation possible?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6CEA28D-972B-40A2-9FBF-F3AFA3D3D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1635125"/>
            <a:ext cx="6122670" cy="4851400"/>
          </a:xfrm>
        </p:spPr>
        <p:txBody>
          <a:bodyPr>
            <a:noAutofit/>
          </a:bodyPr>
          <a:lstStyle/>
          <a:p>
            <a:r>
              <a:rPr lang="en-GB" sz="2000" b="1" dirty="0"/>
              <a:t>An optimal introduction of an NPI is possible for a range of different interventions</a:t>
            </a:r>
          </a:p>
          <a:p>
            <a:r>
              <a:rPr lang="en-GB" sz="2000" b="1" dirty="0"/>
              <a:t>Often not robust to implementation error 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Plenty of opportunity for NPI implementation error to occur:</a:t>
            </a:r>
          </a:p>
          <a:p>
            <a:r>
              <a:rPr lang="en-GB" sz="2000" dirty="0">
                <a:effectLst/>
                <a:ea typeface="Calibri" panose="020F0502020204030204" pitchFamily="34" charset="0"/>
              </a:rPr>
              <a:t>Emerging outbreaks and parameter uncertainty</a:t>
            </a:r>
          </a:p>
          <a:p>
            <a:r>
              <a:rPr lang="en-GB" sz="2000" dirty="0">
                <a:effectLst/>
                <a:ea typeface="Calibri" panose="020F0502020204030204" pitchFamily="34" charset="0"/>
              </a:rPr>
              <a:t>Varying public compliance.</a:t>
            </a:r>
          </a:p>
          <a:p>
            <a:r>
              <a:rPr lang="en-GB" sz="2000" dirty="0">
                <a:effectLst/>
                <a:ea typeface="Calibri" panose="020F0502020204030204" pitchFamily="34" charset="0"/>
              </a:rPr>
              <a:t>Imperfect disease surveillance.</a:t>
            </a:r>
          </a:p>
          <a:p>
            <a:r>
              <a:rPr lang="en-GB" sz="2000" dirty="0">
                <a:ea typeface="Calibri" panose="020F0502020204030204" pitchFamily="34" charset="0"/>
              </a:rPr>
              <a:t>Policy miscommunication.</a:t>
            </a:r>
            <a:endParaRPr lang="en-GB" sz="2000" dirty="0">
              <a:effectLst/>
              <a:ea typeface="Calibri" panose="020F0502020204030204" pitchFamily="34" charset="0"/>
            </a:endParaRPr>
          </a:p>
          <a:p>
            <a:r>
              <a:rPr lang="en-GB" sz="2000" dirty="0">
                <a:effectLst/>
                <a:ea typeface="Calibri" panose="020F0502020204030204" pitchFamily="34" charset="0"/>
              </a:rPr>
              <a:t>Implementation lag between the introduction of an intervention and the observable effects.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FB36AE-01D2-4E22-89E8-CA6611DC7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0648" y="1635125"/>
            <a:ext cx="4319677" cy="3577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E2C85B-289E-4933-92AC-2804B4EC914A}"/>
              </a:ext>
            </a:extLst>
          </p:cNvPr>
          <p:cNvSpPr txBox="1"/>
          <p:nvPr/>
        </p:nvSpPr>
        <p:spPr>
          <a:xfrm>
            <a:off x="8256226" y="5212589"/>
            <a:ext cx="3121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Estimates for R</a:t>
            </a:r>
            <a:r>
              <a:rPr lang="en-GB" b="1" u="sng" baseline="-25000" dirty="0"/>
              <a:t>0</a:t>
            </a:r>
            <a:r>
              <a:rPr lang="en-GB" b="1" u="sng" dirty="0"/>
              <a:t> (March 2020)</a:t>
            </a:r>
          </a:p>
        </p:txBody>
      </p:sp>
    </p:spTree>
    <p:extLst>
      <p:ext uri="{BB962C8B-B14F-4D97-AF65-F5344CB8AC3E}">
        <p14:creationId xmlns:p14="http://schemas.microsoft.com/office/powerpoint/2010/main" val="33757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CC1E0-240C-4359-AB4A-D766F5C1E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752" y="1825625"/>
            <a:ext cx="4560574" cy="47933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Alternative include </a:t>
            </a:r>
            <a:r>
              <a:rPr lang="en-GB" sz="2000" b="1" dirty="0"/>
              <a:t>robust interventions</a:t>
            </a:r>
          </a:p>
          <a:p>
            <a:r>
              <a:rPr lang="en-GB" sz="20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Less effective than optimal interventions</a:t>
            </a:r>
          </a:p>
          <a:p>
            <a:r>
              <a:rPr lang="en-GB" sz="20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But less prone to implementation error and more easily achievable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Potentially more useful for policy makers since:</a:t>
            </a:r>
          </a:p>
          <a:p>
            <a:r>
              <a:rPr lang="en-GB" sz="20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More robust to epidemiological uncertainty. </a:t>
            </a:r>
          </a:p>
          <a:p>
            <a:r>
              <a:rPr lang="en-GB" sz="20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More digestible messages – </a:t>
            </a:r>
            <a:r>
              <a:rPr lang="en-GB" sz="2000" dirty="0" err="1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i.e</a:t>
            </a:r>
            <a:r>
              <a:rPr lang="en-GB" sz="20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: “Hit it hard and fast”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4781CE2-B57C-42A3-9F24-4FB8177A2A9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44000"/>
            <a:r>
              <a:rPr lang="en-GB" sz="4000" b="1" u="sng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Discussion</a:t>
            </a:r>
            <a:r>
              <a:rPr lang="en-GB" sz="4000" b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– A more robust alternative?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52D746-6672-4EFC-A56F-724FE3F5BE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720" r="52025" b="60794"/>
          <a:stretch/>
        </p:blipFill>
        <p:spPr>
          <a:xfrm>
            <a:off x="8006442" y="1427481"/>
            <a:ext cx="4040762" cy="26263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AC2F58-EBAF-40B1-BFF7-1BF81EF539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720" r="52025" b="60794"/>
          <a:stretch/>
        </p:blipFill>
        <p:spPr>
          <a:xfrm>
            <a:off x="8006442" y="4117339"/>
            <a:ext cx="4040762" cy="2626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2E34B3-1C52-43E9-AFA7-02309532AD45}"/>
              </a:ext>
            </a:extLst>
          </p:cNvPr>
          <p:cNvSpPr txBox="1"/>
          <p:nvPr/>
        </p:nvSpPr>
        <p:spPr>
          <a:xfrm>
            <a:off x="5794490" y="2536785"/>
            <a:ext cx="1990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Optimal but fragile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4961DC-F2B8-4C95-973E-9478A4C145C0}"/>
              </a:ext>
            </a:extLst>
          </p:cNvPr>
          <p:cNvSpPr txBox="1"/>
          <p:nvPr/>
        </p:nvSpPr>
        <p:spPr>
          <a:xfrm>
            <a:off x="5604694" y="5163145"/>
            <a:ext cx="2360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Robust but suboptimal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AB985B-E1F5-4B5C-AE8B-A4D541B3FF61}"/>
              </a:ext>
            </a:extLst>
          </p:cNvPr>
          <p:cNvCxnSpPr>
            <a:cxnSpLocks/>
          </p:cNvCxnSpPr>
          <p:nvPr/>
        </p:nvCxnSpPr>
        <p:spPr>
          <a:xfrm>
            <a:off x="9062720" y="4622800"/>
            <a:ext cx="1213596" cy="0"/>
          </a:xfrm>
          <a:prstGeom prst="line">
            <a:avLst/>
          </a:prstGeom>
          <a:ln w="5715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9B5771-2F98-4141-B20C-C0728B5529ED}"/>
              </a:ext>
            </a:extLst>
          </p:cNvPr>
          <p:cNvCxnSpPr>
            <a:cxnSpLocks/>
          </p:cNvCxnSpPr>
          <p:nvPr/>
        </p:nvCxnSpPr>
        <p:spPr>
          <a:xfrm>
            <a:off x="10276316" y="1937385"/>
            <a:ext cx="838724" cy="0"/>
          </a:xfrm>
          <a:prstGeom prst="straightConnector1">
            <a:avLst/>
          </a:prstGeom>
          <a:ln w="57150">
            <a:solidFill>
              <a:srgbClr val="FF0000"/>
            </a:solidFill>
            <a:prstDash val="sys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8527032A-B859-4CD5-A7EC-5AB29827F55A}"/>
              </a:ext>
            </a:extLst>
          </p:cNvPr>
          <p:cNvSpPr/>
          <p:nvPr/>
        </p:nvSpPr>
        <p:spPr>
          <a:xfrm flipH="1">
            <a:off x="10153652" y="1825625"/>
            <a:ext cx="245327" cy="24532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5351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887</Words>
  <Application>Microsoft Office PowerPoint</Application>
  <PresentationFormat>Widescreen</PresentationFormat>
  <Paragraphs>156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   Optimising time-limited non-pharmaceutical interventions for COVID-19 outbreak control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2nd Year Review: Understanding the dynamics of AMR transmission at the human/livestock interface</dc:title>
  <dc:creator>Alexander Morgan</dc:creator>
  <cp:lastModifiedBy>Alexander Morgan</cp:lastModifiedBy>
  <cp:revision>109</cp:revision>
  <dcterms:created xsi:type="dcterms:W3CDTF">2020-09-29T09:52:43Z</dcterms:created>
  <dcterms:modified xsi:type="dcterms:W3CDTF">2020-11-28T16:40:58Z</dcterms:modified>
</cp:coreProperties>
</file>

<file path=docProps/thumbnail.jpeg>
</file>